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56" r:id="rId3"/>
    <p:sldId id="285" r:id="rId4"/>
    <p:sldId id="290" r:id="rId5"/>
    <p:sldId id="293" r:id="rId6"/>
    <p:sldId id="289" r:id="rId7"/>
    <p:sldId id="278" r:id="rId8"/>
    <p:sldId id="266" r:id="rId9"/>
    <p:sldId id="270" r:id="rId10"/>
    <p:sldId id="271" r:id="rId11"/>
    <p:sldId id="280" r:id="rId12"/>
    <p:sldId id="282" r:id="rId13"/>
    <p:sldId id="279" r:id="rId14"/>
    <p:sldId id="291" r:id="rId15"/>
    <p:sldId id="292" r:id="rId16"/>
    <p:sldId id="274" r:id="rId17"/>
    <p:sldId id="267" r:id="rId18"/>
    <p:sldId id="276" r:id="rId19"/>
    <p:sldId id="277" r:id="rId20"/>
    <p:sldId id="287" r:id="rId21"/>
    <p:sldId id="288" r:id="rId22"/>
    <p:sldId id="284" r:id="rId23"/>
    <p:sldId id="283" r:id="rId2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7" autoAdjust="0"/>
    <p:restoredTop sz="83463" autoAdjust="0"/>
  </p:normalViewPr>
  <p:slideViewPr>
    <p:cSldViewPr snapToGrid="0">
      <p:cViewPr varScale="1">
        <p:scale>
          <a:sx n="92" d="100"/>
          <a:sy n="92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Temperature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7</c:v>
                </c:pt>
                <c:pt idx="2">
                  <c:v>12</c:v>
                </c:pt>
                <c:pt idx="3">
                  <c:v>15</c:v>
                </c:pt>
                <c:pt idx="4">
                  <c:v>19</c:v>
                </c:pt>
                <c:pt idx="5">
                  <c:v>20</c:v>
                </c:pt>
                <c:pt idx="6">
                  <c:v>10</c:v>
                </c:pt>
                <c:pt idx="7">
                  <c:v>27</c:v>
                </c:pt>
                <c:pt idx="8">
                  <c:v>25</c:v>
                </c:pt>
                <c:pt idx="9">
                  <c:v>19</c:v>
                </c:pt>
                <c:pt idx="10">
                  <c:v>16</c:v>
                </c:pt>
                <c:pt idx="11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EA-FD4F-89DD-1AEF9382C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927168"/>
        <c:axId val="933407728"/>
      </c:scatterChart>
      <c:valAx>
        <c:axId val="933927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933407728"/>
        <c:crosses val="autoZero"/>
        <c:crossBetween val="midCat"/>
      </c:valAx>
      <c:valAx>
        <c:axId val="93340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JP"/>
          </a:p>
        </c:txPr>
        <c:crossAx val="933927168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B0BD1-BA98-45B4-9407-0D91EED959FE}" type="datetimeFigureOut">
              <a:rPr lang="en-CH" smtClean="0"/>
              <a:t>9/16/22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1443D-78E5-4C9E-838E-F3AE638181F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910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Machine Learning 5G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92625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8876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8002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48685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9532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721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43227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9219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172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8122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364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1443D-78E5-4C9E-838E-F3AE638181FC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979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F4CA-E855-CA6B-C1B2-0BAFEA204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05ED4-83A6-5961-8BA6-73E7184D0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E92A4-190A-3455-0D04-8A1FFE2B0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7176C-609E-15A1-9D12-61F2AA8A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85671-A4E4-7BB4-FFF2-71947BDE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95997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0F21-9D76-5D3D-F5FD-C86F920D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6B3F4-76F7-FF33-09E4-15FB2F3DB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A1CA4-D91B-10B6-1C64-8264047D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2F37C-9D21-CF5B-1733-FB225D0C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A5A47-CED5-A309-5D4B-FDF31418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809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17E83C-E8FD-595D-1D85-2A165792A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D59B3-CDB1-E02B-A510-8F6A8FCDD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A674-EEB8-3622-5DCF-7551A1F1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87582-2AA8-5BB9-8042-5E50E06B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1B9DC-9C08-CDD1-0D11-A161BB89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696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C7EA-5F12-6264-A83F-3649EEC2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5A5C9-85B3-3735-7779-B4AF8E83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177D-733A-3AE4-F83C-B3F02B326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76939-03CD-2C31-CCDF-1156F9E2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6F6D8-2241-C37B-4D99-FAA0070C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655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1188-5E01-430E-EE1E-8AB89F8A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967CC-E73C-4295-352B-B952871B7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F4924-F8CB-666B-9560-D7FCC5AA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A981C-2174-F064-FC6F-B6CE72C7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3DA9-F952-7A01-ED44-1810B58B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98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A89E-48B7-701D-B490-4240EB2E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CCD30-4282-8A10-6910-0B7148042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821AB-1259-251C-9BFF-7088D3B4D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9BE14-A862-C727-A49F-8B3099A3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5C68B-B7E7-4599-D2F7-B7C1E8B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1C3A7-7C26-F141-8770-BB1479E1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761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DD9B-5B43-318C-E2D6-8F577A08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17DC0-47F2-E423-1A2A-773CB039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1BE0F-CCBF-B1DA-148E-A6BBFF645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C84A0-64DA-32ED-1D01-76BDAC294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7501C-15AC-DAEE-FEB4-D7FCEE49D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C395F-3DD1-047D-34D8-45E451DA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E89910-9FD7-EC00-97E9-CCE020A9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3CE65-175F-3E4A-8BC5-5748BBE4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330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734C-7B4A-A4B6-1077-0A2AA144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00E5B-2705-E682-563E-5E387ACE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A7510-13B5-1512-BA7D-73DC91A5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BB2FC-E3A3-CF8D-5E72-D654E0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479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99654-459B-7E54-3C2A-CF1DB0C4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47DBB-E415-C97F-E9CF-BDEDF371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6808B-B65C-DD9B-56FF-55474E7A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91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7A99-DA02-9927-78F7-01E21DD7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0D25F-181D-C916-5473-8E5F8A4D1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F0EE1-AD9B-3A9A-1449-CF511F3F0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DEAF7-98D2-37D0-C4B4-0CDF79675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769E4-2E3A-38E9-1277-B9ECB554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A6529-7F55-86FA-C237-E05DC2B5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893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E978-D244-5DF9-7A92-C5F1FACE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3A99F-ACF0-F652-49B0-B9494FDEA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E4A7F-146E-77F6-B776-6219D25B2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2F3F7-19D6-73B1-F5A2-93CED978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0B963-39C8-F235-1709-2CEB6993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C4237-A9DE-B193-62BE-1C245209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397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5D5C-A785-AB82-5015-C241C3B8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1DD21-9497-6174-14FA-8F3E2724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512A-53A4-D7C4-E152-44D098289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C4F0F-6277-4A29-A5A7-68036305AFC8}" type="datetimeFigureOut">
              <a:rPr lang="en-CH" smtClean="0"/>
              <a:t>9/16/22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8C27-6A2B-26DD-616F-1E37C05A7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20573-E37E-7379-10F6-2EA8DE400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1E56E-B143-4B92-B1EC-B611FFB20BC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205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ITU-AI-ML-in-5G-Challenge/ITU-ML5G-PS-004-spatial-reuse-team-WirelessAI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77D37EB-B055-0459-49DB-AD42D26A3F4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F0617-9F29-FFD5-DF45-948B82FBAECE}"/>
              </a:ext>
            </a:extLst>
          </p:cNvPr>
          <p:cNvSpPr txBox="1"/>
          <p:nvPr/>
        </p:nvSpPr>
        <p:spPr>
          <a:xfrm>
            <a:off x="396517" y="1479074"/>
            <a:ext cx="61847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5400" b="1" dirty="0">
                <a:solidFill>
                  <a:schemeClr val="bg1"/>
                </a:solidFill>
                <a:latin typeface="Avenir Black" panose="02000503020000020003" pitchFamily="2" charset="0"/>
              </a:rPr>
              <a:t>Data</a:t>
            </a:r>
            <a:r>
              <a:rPr lang="en-JP" sz="5400" b="1" dirty="0">
                <a:latin typeface="Avenir Black" panose="02000503020000020003" pitchFamily="2" charset="0"/>
              </a:rPr>
              <a:t> </a:t>
            </a:r>
          </a:p>
          <a:p>
            <a:r>
              <a:rPr lang="en-JP" sz="5400" b="1" dirty="0">
                <a:solidFill>
                  <a:schemeClr val="bg1"/>
                </a:solidFill>
                <a:latin typeface="Avenir Black" panose="02000503020000020003" pitchFamily="2" charset="0"/>
              </a:rPr>
              <a:t>PREPROCESSING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1D7F1-8D3F-CC90-2AA4-D34F8A4934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3400"/>
            <a:ext cx="2078213" cy="1869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A7067-4C0A-87D5-EDD5-B19331821C87}"/>
              </a:ext>
            </a:extLst>
          </p:cNvPr>
          <p:cNvSpPr txBox="1"/>
          <p:nvPr/>
        </p:nvSpPr>
        <p:spPr>
          <a:xfrm>
            <a:off x="396517" y="5330626"/>
            <a:ext cx="39581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b="1" dirty="0">
                <a:solidFill>
                  <a:schemeClr val="bg1"/>
                </a:solidFill>
                <a:latin typeface="Avenir Black" panose="02000503020000020003" pitchFamily="2" charset="0"/>
              </a:rPr>
              <a:t>2022</a:t>
            </a:r>
          </a:p>
          <a:p>
            <a:r>
              <a:rPr lang="en-JP" sz="2800" b="1" dirty="0">
                <a:solidFill>
                  <a:schemeClr val="bg1"/>
                </a:solidFill>
                <a:latin typeface="Avenir Black" panose="02000503020000020003" pitchFamily="2" charset="0"/>
              </a:rPr>
              <a:t>AI IN 5G CHALLENGE</a:t>
            </a:r>
          </a:p>
        </p:txBody>
      </p:sp>
    </p:spTree>
    <p:extLst>
      <p:ext uri="{BB962C8B-B14F-4D97-AF65-F5344CB8AC3E}">
        <p14:creationId xmlns:p14="http://schemas.microsoft.com/office/powerpoint/2010/main" val="121627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83B179-F72F-7444-7813-8F10A69C69EC}"/>
              </a:ext>
            </a:extLst>
          </p:cNvPr>
          <p:cNvSpPr/>
          <p:nvPr/>
        </p:nvSpPr>
        <p:spPr>
          <a:xfrm>
            <a:off x="5807104" y="4233748"/>
            <a:ext cx="2191068" cy="6398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0F179-1F6E-7F50-5FFF-E4E32459D42C}"/>
              </a:ext>
            </a:extLst>
          </p:cNvPr>
          <p:cNvSpPr/>
          <p:nvPr/>
        </p:nvSpPr>
        <p:spPr>
          <a:xfrm>
            <a:off x="3616036" y="4229094"/>
            <a:ext cx="2191068" cy="6398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97970-2F29-A0FB-53DD-97DDE5D881BA}"/>
              </a:ext>
            </a:extLst>
          </p:cNvPr>
          <p:cNvSpPr/>
          <p:nvPr/>
        </p:nvSpPr>
        <p:spPr>
          <a:xfrm>
            <a:off x="1911927" y="4223893"/>
            <a:ext cx="1704109" cy="6398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7ECB2-CF7F-C376-DAA8-DE75526D997E}"/>
              </a:ext>
            </a:extLst>
          </p:cNvPr>
          <p:cNvSpPr txBox="1"/>
          <p:nvPr/>
        </p:nvSpPr>
        <p:spPr>
          <a:xfrm>
            <a:off x="579199" y="422534"/>
            <a:ext cx="4561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Noisy Data: Smoothing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C794-9AA5-A342-E964-FB6CFBA5E9DC}"/>
              </a:ext>
            </a:extLst>
          </p:cNvPr>
          <p:cNvSpPr txBox="1"/>
          <p:nvPr/>
        </p:nvSpPr>
        <p:spPr>
          <a:xfrm>
            <a:off x="579199" y="1022698"/>
            <a:ext cx="23262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bin smoothing</a:t>
            </a:r>
          </a:p>
          <a:p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88A10-E2C6-7B04-EA97-2BD35E7948C9}"/>
              </a:ext>
            </a:extLst>
          </p:cNvPr>
          <p:cNvSpPr txBox="1"/>
          <p:nvPr/>
        </p:nvSpPr>
        <p:spPr>
          <a:xfrm>
            <a:off x="579199" y="1686749"/>
            <a:ext cx="110336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Bin smoothing is the idea that f(x) can be considered a constant if f(x) is</a:t>
            </a:r>
            <a:r>
              <a:rPr lang="en-JP" sz="2800" dirty="0"/>
              <a:t> only changing slightly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JP" sz="2800" dirty="0"/>
              <a:t>So we can assume a value and create a formula so that the value is a constant if it smaller than said value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9152F-0987-CA76-27C2-DF6C09BF874C}"/>
                  </a:ext>
                </a:extLst>
              </p:cNvPr>
              <p:cNvSpPr txBox="1"/>
              <p:nvPr/>
            </p:nvSpPr>
            <p:spPr>
              <a:xfrm>
                <a:off x="579199" y="3566517"/>
                <a:ext cx="52279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𝑌𝑖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0]≤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JP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9152F-0987-CA76-27C2-DF6C09BF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9" y="3566517"/>
                <a:ext cx="5227905" cy="430887"/>
              </a:xfrm>
              <a:prstGeom prst="rect">
                <a:avLst/>
              </a:prstGeom>
              <a:blipFill>
                <a:blip r:embed="rId3"/>
                <a:stretch>
                  <a:fillRect l="-1211" t="-8571" b="-3714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63C5F71-421B-8DCE-4A7A-17301EA617A7}"/>
              </a:ext>
            </a:extLst>
          </p:cNvPr>
          <p:cNvSpPr txBox="1"/>
          <p:nvPr/>
        </p:nvSpPr>
        <p:spPr>
          <a:xfrm>
            <a:off x="454508" y="4292894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Data: [ 8, 9, 15, 16, 21, 21, 24, 26, 27, 30, 30, 34]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9780A-045D-EF00-AE2B-9143B2D4F33D}"/>
              </a:ext>
            </a:extLst>
          </p:cNvPr>
          <p:cNvSpPr txBox="1"/>
          <p:nvPr/>
        </p:nvSpPr>
        <p:spPr>
          <a:xfrm>
            <a:off x="2263872" y="4786850"/>
            <a:ext cx="1000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Bin 1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2FF088-8FE6-273F-D1E1-94FCAB323C93}"/>
              </a:ext>
            </a:extLst>
          </p:cNvPr>
          <p:cNvSpPr txBox="1"/>
          <p:nvPr/>
        </p:nvSpPr>
        <p:spPr>
          <a:xfrm>
            <a:off x="4211460" y="4786587"/>
            <a:ext cx="1000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Bin 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C9FA9-A38D-354A-B6FF-3139A8D48C04}"/>
              </a:ext>
            </a:extLst>
          </p:cNvPr>
          <p:cNvSpPr txBox="1"/>
          <p:nvPr/>
        </p:nvSpPr>
        <p:spPr>
          <a:xfrm>
            <a:off x="6355199" y="4786587"/>
            <a:ext cx="1000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Bin 3 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0589A4B-4F09-684E-E888-70256CD86CD1}"/>
              </a:ext>
            </a:extLst>
          </p:cNvPr>
          <p:cNvSpPr/>
          <p:nvPr/>
        </p:nvSpPr>
        <p:spPr>
          <a:xfrm rot="5400000">
            <a:off x="2556162" y="5275171"/>
            <a:ext cx="415636" cy="48490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055C64A-3ABA-EE06-0768-B10868E0581D}"/>
              </a:ext>
            </a:extLst>
          </p:cNvPr>
          <p:cNvSpPr/>
          <p:nvPr/>
        </p:nvSpPr>
        <p:spPr>
          <a:xfrm rot="5400000">
            <a:off x="4503751" y="5254970"/>
            <a:ext cx="415636" cy="48490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7ABF82A-CBBC-4146-0A13-B601823D8947}"/>
              </a:ext>
            </a:extLst>
          </p:cNvPr>
          <p:cNvSpPr/>
          <p:nvPr/>
        </p:nvSpPr>
        <p:spPr>
          <a:xfrm rot="5400000">
            <a:off x="6647489" y="5254971"/>
            <a:ext cx="415636" cy="48490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0B822A-D1BC-2700-1383-7347C841018A}"/>
              </a:ext>
            </a:extLst>
          </p:cNvPr>
          <p:cNvSpPr txBox="1"/>
          <p:nvPr/>
        </p:nvSpPr>
        <p:spPr>
          <a:xfrm>
            <a:off x="2263872" y="5807330"/>
            <a:ext cx="135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μ</a:t>
            </a:r>
            <a:r>
              <a:rPr lang="en-US" sz="2800" dirty="0"/>
              <a:t> = 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5F2E49-92E6-9DC4-2FCE-C5ECA327F0FC}"/>
              </a:ext>
            </a:extLst>
          </p:cNvPr>
          <p:cNvSpPr txBox="1"/>
          <p:nvPr/>
        </p:nvSpPr>
        <p:spPr>
          <a:xfrm>
            <a:off x="4123473" y="5804317"/>
            <a:ext cx="117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μ</a:t>
            </a:r>
            <a:r>
              <a:rPr lang="en-US" sz="2800" dirty="0"/>
              <a:t> = 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E2137-F57D-8C14-6312-715972E96791}"/>
              </a:ext>
            </a:extLst>
          </p:cNvPr>
          <p:cNvSpPr txBox="1"/>
          <p:nvPr/>
        </p:nvSpPr>
        <p:spPr>
          <a:xfrm>
            <a:off x="6226556" y="5780125"/>
            <a:ext cx="135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μ</a:t>
            </a:r>
            <a:r>
              <a:rPr lang="en-US" sz="2800" dirty="0"/>
              <a:t> = 30</a:t>
            </a:r>
          </a:p>
        </p:txBody>
      </p:sp>
    </p:spTree>
    <p:extLst>
      <p:ext uri="{BB962C8B-B14F-4D97-AF65-F5344CB8AC3E}">
        <p14:creationId xmlns:p14="http://schemas.microsoft.com/office/powerpoint/2010/main" val="364539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837-EE31-2800-F515-CCBF7912374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2F26F-F72B-93BC-7ECF-03058E677531}"/>
              </a:ext>
            </a:extLst>
          </p:cNvPr>
          <p:cNvSpPr txBox="1"/>
          <p:nvPr/>
        </p:nvSpPr>
        <p:spPr>
          <a:xfrm>
            <a:off x="3068602" y="2274838"/>
            <a:ext cx="6054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72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JP" sz="7200" b="1" dirty="0">
                <a:solidFill>
                  <a:schemeClr val="bg1"/>
                </a:solidFill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56439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46FED-DADB-0AB6-5626-B3BDE9BAE2CD}"/>
              </a:ext>
            </a:extLst>
          </p:cNvPr>
          <p:cNvSpPr txBox="1"/>
          <p:nvPr/>
        </p:nvSpPr>
        <p:spPr>
          <a:xfrm>
            <a:off x="458167" y="157417"/>
            <a:ext cx="315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Different Data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7349A38-8BF9-9A64-2131-C8F04BD2F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1228"/>
              </p:ext>
            </p:extLst>
          </p:nvPr>
        </p:nvGraphicFramePr>
        <p:xfrm>
          <a:off x="579199" y="3215728"/>
          <a:ext cx="5188661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5">
                  <a:extLst>
                    <a:ext uri="{9D8B030D-6E8A-4147-A177-3AD203B41FA5}">
                      <a16:colId xmlns:a16="http://schemas.microsoft.com/office/drawing/2014/main" val="2141966842"/>
                    </a:ext>
                  </a:extLst>
                </a:gridCol>
                <a:gridCol w="1168271">
                  <a:extLst>
                    <a:ext uri="{9D8B030D-6E8A-4147-A177-3AD203B41FA5}">
                      <a16:colId xmlns:a16="http://schemas.microsoft.com/office/drawing/2014/main" val="1940007041"/>
                    </a:ext>
                  </a:extLst>
                </a:gridCol>
                <a:gridCol w="810782">
                  <a:extLst>
                    <a:ext uri="{9D8B030D-6E8A-4147-A177-3AD203B41FA5}">
                      <a16:colId xmlns:a16="http://schemas.microsoft.com/office/drawing/2014/main" val="376786128"/>
                    </a:ext>
                  </a:extLst>
                </a:gridCol>
                <a:gridCol w="2410063">
                  <a:extLst>
                    <a:ext uri="{9D8B030D-6E8A-4147-A177-3AD203B41FA5}">
                      <a16:colId xmlns:a16="http://schemas.microsoft.com/office/drawing/2014/main" val="2385161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Number of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Profit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5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10200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98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260000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1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4820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$12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Low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13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1000080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$98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Medium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93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64500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3180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85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48166C-2FE6-DAE7-6F8F-B28656B77F3C}"/>
              </a:ext>
            </a:extLst>
          </p:cNvPr>
          <p:cNvSpPr txBox="1"/>
          <p:nvPr/>
        </p:nvSpPr>
        <p:spPr>
          <a:xfrm>
            <a:off x="579199" y="2146374"/>
            <a:ext cx="11033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Lab encoder (</a:t>
            </a:r>
            <a:r>
              <a:rPr lang="en-US" sz="2800" dirty="0" err="1"/>
              <a:t>sklearn</a:t>
            </a:r>
            <a:r>
              <a:rPr lang="en-US" sz="2800" dirty="0"/>
              <a:t>) to deal with ordinal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One hot encoding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E38433BB-E16F-F7C2-8E32-9D4707749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23571"/>
              </p:ext>
            </p:extLst>
          </p:nvPr>
        </p:nvGraphicFramePr>
        <p:xfrm>
          <a:off x="6424140" y="3215728"/>
          <a:ext cx="5188661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545">
                  <a:extLst>
                    <a:ext uri="{9D8B030D-6E8A-4147-A177-3AD203B41FA5}">
                      <a16:colId xmlns:a16="http://schemas.microsoft.com/office/drawing/2014/main" val="2141966842"/>
                    </a:ext>
                  </a:extLst>
                </a:gridCol>
                <a:gridCol w="1168271">
                  <a:extLst>
                    <a:ext uri="{9D8B030D-6E8A-4147-A177-3AD203B41FA5}">
                      <a16:colId xmlns:a16="http://schemas.microsoft.com/office/drawing/2014/main" val="1940007041"/>
                    </a:ext>
                  </a:extLst>
                </a:gridCol>
                <a:gridCol w="810782">
                  <a:extLst>
                    <a:ext uri="{9D8B030D-6E8A-4147-A177-3AD203B41FA5}">
                      <a16:colId xmlns:a16="http://schemas.microsoft.com/office/drawing/2014/main" val="376786128"/>
                    </a:ext>
                  </a:extLst>
                </a:gridCol>
                <a:gridCol w="2410063">
                  <a:extLst>
                    <a:ext uri="{9D8B030D-6E8A-4147-A177-3AD203B41FA5}">
                      <a16:colId xmlns:a16="http://schemas.microsoft.com/office/drawing/2014/main" val="2385161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Number of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Profit (high:3, medium:2, low:1)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5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10200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98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260000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1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4820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$12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13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1000080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$98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93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64500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3180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$97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8521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E1E7E63-8125-FF36-6083-6EF69F85A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" y="1362536"/>
            <a:ext cx="5003800" cy="67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1D6D23-4128-E1DE-4914-E6ED4A93B7B6}"/>
              </a:ext>
            </a:extLst>
          </p:cNvPr>
          <p:cNvSpPr/>
          <p:nvPr/>
        </p:nvSpPr>
        <p:spPr>
          <a:xfrm>
            <a:off x="3375394" y="3215728"/>
            <a:ext cx="2401205" cy="32359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D605E3-D4EC-D0B6-14DC-9B7FF4D0891E}"/>
              </a:ext>
            </a:extLst>
          </p:cNvPr>
          <p:cNvSpPr/>
          <p:nvPr/>
        </p:nvSpPr>
        <p:spPr>
          <a:xfrm>
            <a:off x="9211596" y="3213473"/>
            <a:ext cx="2401205" cy="32359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E73E4-0A8E-5FC3-5C88-F5CA208342FF}"/>
              </a:ext>
            </a:extLst>
          </p:cNvPr>
          <p:cNvSpPr txBox="1"/>
          <p:nvPr/>
        </p:nvSpPr>
        <p:spPr>
          <a:xfrm>
            <a:off x="579199" y="799053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Min-max scaler (normalization), standard scaler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E24D22F-41CB-457B-035C-61D7BA3D7A4E}"/>
              </a:ext>
            </a:extLst>
          </p:cNvPr>
          <p:cNvSpPr/>
          <p:nvPr/>
        </p:nvSpPr>
        <p:spPr>
          <a:xfrm>
            <a:off x="5545971" y="4559078"/>
            <a:ext cx="869430" cy="82445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922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837-EE31-2800-F515-CCBF7912374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2F26F-F72B-93BC-7ECF-03058E677531}"/>
              </a:ext>
            </a:extLst>
          </p:cNvPr>
          <p:cNvSpPr txBox="1"/>
          <p:nvPr/>
        </p:nvSpPr>
        <p:spPr>
          <a:xfrm>
            <a:off x="3145801" y="2274838"/>
            <a:ext cx="5900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7200" b="1" dirty="0">
                <a:solidFill>
                  <a:schemeClr val="bg1"/>
                </a:solidFill>
              </a:rPr>
              <a:t>Dimentionality</a:t>
            </a:r>
          </a:p>
          <a:p>
            <a:pPr algn="ctr"/>
            <a:r>
              <a:rPr lang="en-JP" sz="7200" b="1" dirty="0">
                <a:solidFill>
                  <a:schemeClr val="bg1"/>
                </a:solidFill>
              </a:rPr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388361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6BEE2A-4D45-334B-D5DA-9868A7AB3697}"/>
              </a:ext>
            </a:extLst>
          </p:cNvPr>
          <p:cNvSpPr txBox="1"/>
          <p:nvPr/>
        </p:nvSpPr>
        <p:spPr>
          <a:xfrm>
            <a:off x="579199" y="422534"/>
            <a:ext cx="2967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Excessive Data</a:t>
            </a:r>
          </a:p>
          <a:p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7D8E8-77FA-8FAF-4B8B-6E78AC8BF66B}"/>
              </a:ext>
            </a:extLst>
          </p:cNvPr>
          <p:cNvSpPr txBox="1"/>
          <p:nvPr/>
        </p:nvSpPr>
        <p:spPr>
          <a:xfrm>
            <a:off x="579199" y="1022698"/>
            <a:ext cx="2694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feature selection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A1B97-19A2-1DE5-7AB8-D9E5AF4166CB}"/>
              </a:ext>
            </a:extLst>
          </p:cNvPr>
          <p:cNvSpPr txBox="1"/>
          <p:nvPr/>
        </p:nvSpPr>
        <p:spPr>
          <a:xfrm>
            <a:off x="579199" y="1699807"/>
            <a:ext cx="11033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selection is the process of reducing the number of features according to how relevant they are to the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E46E6-8E0F-3AB8-16FE-7E484D61A267}"/>
              </a:ext>
            </a:extLst>
          </p:cNvPr>
          <p:cNvSpPr txBox="1"/>
          <p:nvPr/>
        </p:nvSpPr>
        <p:spPr>
          <a:xfrm>
            <a:off x="579199" y="3157647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Correlation coefficients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1E304-E3EC-E97F-A4A3-BA3E209E9791}"/>
              </a:ext>
            </a:extLst>
          </p:cNvPr>
          <p:cNvSpPr txBox="1"/>
          <p:nvPr/>
        </p:nvSpPr>
        <p:spPr>
          <a:xfrm>
            <a:off x="579199" y="2653914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simplest method is using </a:t>
            </a:r>
            <a:r>
              <a:rPr lang="en-US" sz="2800" i="1" dirty="0">
                <a:solidFill>
                  <a:schemeClr val="accent5"/>
                </a:solidFill>
              </a:rPr>
              <a:t>correlation coefficients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50D1B3C-F1C0-1FE5-58B2-F87992D13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" y="3784550"/>
            <a:ext cx="5029200" cy="800100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C9587F-41A9-AC49-5FBE-8EB6E01CE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" y="4688333"/>
            <a:ext cx="6413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B0B159-84D8-4161-A55A-BE2391D39D57}"/>
              </a:ext>
            </a:extLst>
          </p:cNvPr>
          <p:cNvSpPr txBox="1"/>
          <p:nvPr/>
        </p:nvSpPr>
        <p:spPr>
          <a:xfrm>
            <a:off x="3869108" y="2274838"/>
            <a:ext cx="44537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7200" b="1" dirty="0">
                <a:solidFill>
                  <a:schemeClr val="accent5"/>
                </a:solidFill>
              </a:rPr>
              <a:t>Advanced</a:t>
            </a:r>
          </a:p>
          <a:p>
            <a:pPr algn="ctr"/>
            <a:r>
              <a:rPr lang="en-JP" sz="7200" b="1" dirty="0">
                <a:solidFill>
                  <a:schemeClr val="accent5"/>
                </a:solidFill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4075741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77ECB2-CF7F-C376-DAA8-DE75526D997E}"/>
              </a:ext>
            </a:extLst>
          </p:cNvPr>
          <p:cNvSpPr txBox="1"/>
          <p:nvPr/>
        </p:nvSpPr>
        <p:spPr>
          <a:xfrm>
            <a:off x="579199" y="422534"/>
            <a:ext cx="2967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Excessive Data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C794-9AA5-A342-E964-FB6CFBA5E9DC}"/>
              </a:ext>
            </a:extLst>
          </p:cNvPr>
          <p:cNvSpPr txBox="1"/>
          <p:nvPr/>
        </p:nvSpPr>
        <p:spPr>
          <a:xfrm>
            <a:off x="579199" y="1022698"/>
            <a:ext cx="2694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feature selection</a:t>
            </a:r>
          </a:p>
          <a:p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86C45-F383-4BEE-5D68-C5C4979D2419}"/>
              </a:ext>
            </a:extLst>
          </p:cNvPr>
          <p:cNvSpPr txBox="1"/>
          <p:nvPr/>
        </p:nvSpPr>
        <p:spPr>
          <a:xfrm>
            <a:off x="579199" y="1686749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5"/>
                </a:solidFill>
              </a:rPr>
              <a:t>XGB</a:t>
            </a:r>
            <a:r>
              <a:rPr lang="en-US" sz="2800" dirty="0" err="1"/>
              <a:t>oost</a:t>
            </a:r>
            <a:r>
              <a:rPr lang="en-US" sz="2800" dirty="0"/>
              <a:t> – </a:t>
            </a:r>
            <a:r>
              <a:rPr lang="en-US" sz="2800" dirty="0" err="1"/>
              <a:t>e</a:t>
            </a:r>
            <a:r>
              <a:rPr lang="en-US" sz="2800" b="1" dirty="0" err="1">
                <a:solidFill>
                  <a:schemeClr val="accent5"/>
                </a:solidFill>
              </a:rPr>
              <a:t>X</a:t>
            </a:r>
            <a:r>
              <a:rPr lang="en-US" sz="2800" dirty="0" err="1"/>
              <a:t>treme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5"/>
                </a:solidFill>
              </a:rPr>
              <a:t>G</a:t>
            </a:r>
            <a:r>
              <a:rPr lang="en-US" sz="2800" dirty="0"/>
              <a:t>radient </a:t>
            </a:r>
            <a:r>
              <a:rPr lang="en-US" sz="2800" b="1" dirty="0">
                <a:solidFill>
                  <a:schemeClr val="accent5"/>
                </a:solidFill>
              </a:rPr>
              <a:t>B</a:t>
            </a:r>
            <a:r>
              <a:rPr lang="en-US" sz="2800" dirty="0"/>
              <a:t>oosting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1B87-B64C-7729-536D-CB212FEAF1D4}"/>
              </a:ext>
            </a:extLst>
          </p:cNvPr>
          <p:cNvSpPr txBox="1"/>
          <p:nvPr/>
        </p:nvSpPr>
        <p:spPr>
          <a:xfrm>
            <a:off x="579199" y="2277780"/>
            <a:ext cx="11033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“a scalable, distributed gradient-boosted decision tree (GBDT) machine learning library”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736F9F-CE27-9946-3A3F-1DAA85478D61}"/>
              </a:ext>
            </a:extLst>
          </p:cNvPr>
          <p:cNvSpPr txBox="1"/>
          <p:nvPr/>
        </p:nvSpPr>
        <p:spPr>
          <a:xfrm>
            <a:off x="579199" y="3273110"/>
            <a:ext cx="110336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2020 AI/ML in 5G Challenge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KDDI’s problem statement: Analysis on route information failure in IP core networks by NFV-based test environment</a:t>
            </a:r>
          </a:p>
        </p:txBody>
      </p:sp>
    </p:spTree>
    <p:extLst>
      <p:ext uri="{BB962C8B-B14F-4D97-AF65-F5344CB8AC3E}">
        <p14:creationId xmlns:p14="http://schemas.microsoft.com/office/powerpoint/2010/main" val="1577213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E6546946-B236-47DF-FBFB-4BA95AC39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6"/>
          <a:stretch/>
        </p:blipFill>
        <p:spPr>
          <a:xfrm>
            <a:off x="302741" y="532152"/>
            <a:ext cx="11582862" cy="3351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D979EA-94BA-FA69-4CD3-14F9BDA0CAA1}"/>
              </a:ext>
            </a:extLst>
          </p:cNvPr>
          <p:cNvSpPr txBox="1"/>
          <p:nvPr/>
        </p:nvSpPr>
        <p:spPr>
          <a:xfrm>
            <a:off x="306397" y="4199000"/>
            <a:ext cx="110336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from: </a:t>
            </a:r>
            <a:r>
              <a:rPr lang="en-US" sz="2800" b="1" dirty="0">
                <a:solidFill>
                  <a:schemeClr val="accent5"/>
                </a:solidFill>
              </a:rPr>
              <a:t>UT-</a:t>
            </a:r>
            <a:r>
              <a:rPr lang="en-US" sz="2800" b="1" dirty="0" err="1">
                <a:solidFill>
                  <a:schemeClr val="accent5"/>
                </a:solidFill>
              </a:rPr>
              <a:t>NakaoLab</a:t>
            </a:r>
            <a:r>
              <a:rPr lang="en-US" sz="2800" b="1" dirty="0">
                <a:solidFill>
                  <a:schemeClr val="accent5"/>
                </a:solidFill>
              </a:rPr>
              <a:t>-AI Team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Github</a:t>
            </a:r>
            <a:r>
              <a:rPr lang="en-US" sz="2800" dirty="0"/>
              <a:t>: https://</a:t>
            </a:r>
            <a:r>
              <a:rPr lang="en-US" sz="2800" dirty="0" err="1"/>
              <a:t>github.com</a:t>
            </a:r>
            <a:r>
              <a:rPr lang="en-US" sz="2800" dirty="0"/>
              <a:t>/ITU-AI-ML-in-5G-Challenge/ITU-ML5G-PS-032-KDDI-UT-NakaoLab-AI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ITU 2021 Journal: https://</a:t>
            </a:r>
            <a:r>
              <a:rPr lang="en-US" sz="2800" dirty="0" err="1"/>
              <a:t>www.itu.int</a:t>
            </a:r>
            <a:r>
              <a:rPr lang="en-US" sz="2800" dirty="0"/>
              <a:t>/</a:t>
            </a:r>
            <a:r>
              <a:rPr lang="en-US" sz="2800" dirty="0" err="1"/>
              <a:t>dms_pub</a:t>
            </a:r>
            <a:r>
              <a:rPr lang="en-US" sz="2800" dirty="0"/>
              <a:t>/</a:t>
            </a:r>
            <a:r>
              <a:rPr lang="en-US" sz="2800" dirty="0" err="1"/>
              <a:t>itu</a:t>
            </a:r>
            <a:r>
              <a:rPr lang="en-US" sz="2800" dirty="0"/>
              <a:t>-s/</a:t>
            </a:r>
            <a:r>
              <a:rPr lang="en-US" sz="2800" dirty="0" err="1"/>
              <a:t>opb</a:t>
            </a:r>
            <a:r>
              <a:rPr lang="en-US" sz="2800" dirty="0"/>
              <a:t>/</a:t>
            </a:r>
            <a:r>
              <a:rPr lang="en-US" sz="2800" dirty="0" err="1"/>
              <a:t>jnl</a:t>
            </a:r>
            <a:r>
              <a:rPr lang="en-US" sz="2800" dirty="0"/>
              <a:t>/S-JNL-VOL2.ISSUE4-2021-A09-PDF-E.pdf</a:t>
            </a:r>
          </a:p>
        </p:txBody>
      </p:sp>
    </p:spTree>
    <p:extLst>
      <p:ext uri="{BB962C8B-B14F-4D97-AF65-F5344CB8AC3E}">
        <p14:creationId xmlns:p14="http://schemas.microsoft.com/office/powerpoint/2010/main" val="402905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77ECB2-CF7F-C376-DAA8-DE75526D997E}"/>
              </a:ext>
            </a:extLst>
          </p:cNvPr>
          <p:cNvSpPr txBox="1"/>
          <p:nvPr/>
        </p:nvSpPr>
        <p:spPr>
          <a:xfrm>
            <a:off x="579199" y="422534"/>
            <a:ext cx="2967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Excessive Data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C794-9AA5-A342-E964-FB6CFBA5E9DC}"/>
              </a:ext>
            </a:extLst>
          </p:cNvPr>
          <p:cNvSpPr txBox="1"/>
          <p:nvPr/>
        </p:nvSpPr>
        <p:spPr>
          <a:xfrm>
            <a:off x="579199" y="1022698"/>
            <a:ext cx="13003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pooling</a:t>
            </a:r>
          </a:p>
          <a:p>
            <a:endParaRPr lang="en-US" sz="3600" b="1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C1F4483-E146-A497-01AF-3FCC3485B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/>
          <a:stretch/>
        </p:blipFill>
        <p:spPr>
          <a:xfrm>
            <a:off x="579199" y="1591056"/>
            <a:ext cx="11352971" cy="3675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A14CC0-D16D-3150-C441-3C63F05DABBE}"/>
              </a:ext>
            </a:extLst>
          </p:cNvPr>
          <p:cNvSpPr txBox="1"/>
          <p:nvPr/>
        </p:nvSpPr>
        <p:spPr>
          <a:xfrm>
            <a:off x="259830" y="5226784"/>
            <a:ext cx="11033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Solution from: </a:t>
            </a:r>
            <a:r>
              <a:rPr lang="en-US" sz="2000" b="1" dirty="0" err="1">
                <a:solidFill>
                  <a:schemeClr val="accent5"/>
                </a:solidFill>
              </a:rPr>
              <a:t>WirelessAI</a:t>
            </a:r>
            <a:endParaRPr lang="en-US" sz="2000" b="1" dirty="0">
              <a:solidFill>
                <a:schemeClr val="accent5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https://github.com/ITU-AI-ML-in-5G-Challenge/ITU-ML5G-PS-004-spatial-reuse-team-WirelessAI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Image from: https://</a:t>
            </a:r>
            <a:r>
              <a:rPr lang="en-US" sz="2000" dirty="0" err="1"/>
              <a:t>www.mathworks.com</a:t>
            </a:r>
            <a:r>
              <a:rPr lang="en-US" sz="2000" dirty="0"/>
              <a:t>/videos/introduction-to-deep-learning-what-are-convolutional-neural-networks--1489512765771.html</a:t>
            </a:r>
          </a:p>
        </p:txBody>
      </p:sp>
    </p:spTree>
    <p:extLst>
      <p:ext uri="{BB962C8B-B14F-4D97-AF65-F5344CB8AC3E}">
        <p14:creationId xmlns:p14="http://schemas.microsoft.com/office/powerpoint/2010/main" val="8982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77ECB2-CF7F-C376-DAA8-DE75526D997E}"/>
              </a:ext>
            </a:extLst>
          </p:cNvPr>
          <p:cNvSpPr txBox="1"/>
          <p:nvPr/>
        </p:nvSpPr>
        <p:spPr>
          <a:xfrm>
            <a:off x="579199" y="422534"/>
            <a:ext cx="2967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Excessive Data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C794-9AA5-A342-E964-FB6CFBA5E9DC}"/>
              </a:ext>
            </a:extLst>
          </p:cNvPr>
          <p:cNvSpPr txBox="1"/>
          <p:nvPr/>
        </p:nvSpPr>
        <p:spPr>
          <a:xfrm>
            <a:off x="579199" y="1022698"/>
            <a:ext cx="20135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max pooling</a:t>
            </a:r>
          </a:p>
          <a:p>
            <a:endParaRPr lang="en-US" sz="36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8AFBAD6-FB34-C0FC-E97D-97D650EAA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501044"/>
              </p:ext>
            </p:extLst>
          </p:nvPr>
        </p:nvGraphicFramePr>
        <p:xfrm>
          <a:off x="648828" y="1729486"/>
          <a:ext cx="3887872" cy="41058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71968">
                  <a:extLst>
                    <a:ext uri="{9D8B030D-6E8A-4147-A177-3AD203B41FA5}">
                      <a16:colId xmlns:a16="http://schemas.microsoft.com/office/drawing/2014/main" val="2258284103"/>
                    </a:ext>
                  </a:extLst>
                </a:gridCol>
                <a:gridCol w="971968">
                  <a:extLst>
                    <a:ext uri="{9D8B030D-6E8A-4147-A177-3AD203B41FA5}">
                      <a16:colId xmlns:a16="http://schemas.microsoft.com/office/drawing/2014/main" val="1053730067"/>
                    </a:ext>
                  </a:extLst>
                </a:gridCol>
                <a:gridCol w="971968">
                  <a:extLst>
                    <a:ext uri="{9D8B030D-6E8A-4147-A177-3AD203B41FA5}">
                      <a16:colId xmlns:a16="http://schemas.microsoft.com/office/drawing/2014/main" val="2681083847"/>
                    </a:ext>
                  </a:extLst>
                </a:gridCol>
                <a:gridCol w="971968">
                  <a:extLst>
                    <a:ext uri="{9D8B030D-6E8A-4147-A177-3AD203B41FA5}">
                      <a16:colId xmlns:a16="http://schemas.microsoft.com/office/drawing/2014/main" val="1453268412"/>
                    </a:ext>
                  </a:extLst>
                </a:gridCol>
              </a:tblGrid>
              <a:tr h="1026454"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1</a:t>
                      </a:r>
                    </a:p>
                  </a:txBody>
                  <a:tcPr marL="253098" marR="253098" marT="126549" marB="126549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1</a:t>
                      </a:r>
                    </a:p>
                  </a:txBody>
                  <a:tcPr marL="253098" marR="253098" marT="126549" marB="126549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2</a:t>
                      </a:r>
                    </a:p>
                  </a:txBody>
                  <a:tcPr marL="253098" marR="253098" marT="126549" marB="12654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4</a:t>
                      </a:r>
                    </a:p>
                  </a:txBody>
                  <a:tcPr marL="253098" marR="253098" marT="126549" marB="12654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475206"/>
                  </a:ext>
                </a:extLst>
              </a:tr>
              <a:tr h="1026454"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5</a:t>
                      </a:r>
                    </a:p>
                  </a:txBody>
                  <a:tcPr marL="253098" marR="253098" marT="126549" marB="126549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6</a:t>
                      </a:r>
                    </a:p>
                  </a:txBody>
                  <a:tcPr marL="253098" marR="253098" marT="126549" marB="126549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7</a:t>
                      </a:r>
                    </a:p>
                  </a:txBody>
                  <a:tcPr marL="253098" marR="253098" marT="126549" marB="12654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8</a:t>
                      </a:r>
                    </a:p>
                  </a:txBody>
                  <a:tcPr marL="253098" marR="253098" marT="126549" marB="126549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9568"/>
                  </a:ext>
                </a:extLst>
              </a:tr>
              <a:tr h="1026454"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3</a:t>
                      </a:r>
                    </a:p>
                  </a:txBody>
                  <a:tcPr marL="253098" marR="253098" marT="126549" marB="126549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2</a:t>
                      </a:r>
                    </a:p>
                  </a:txBody>
                  <a:tcPr marL="253098" marR="253098" marT="126549" marB="126549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1</a:t>
                      </a:r>
                    </a:p>
                  </a:txBody>
                  <a:tcPr marL="253098" marR="253098" marT="126549" marB="12654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0</a:t>
                      </a:r>
                    </a:p>
                  </a:txBody>
                  <a:tcPr marL="253098" marR="253098" marT="126549" marB="12654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014151"/>
                  </a:ext>
                </a:extLst>
              </a:tr>
              <a:tr h="1026454"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1</a:t>
                      </a:r>
                    </a:p>
                  </a:txBody>
                  <a:tcPr marL="253098" marR="253098" marT="126549" marB="126549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2</a:t>
                      </a:r>
                    </a:p>
                  </a:txBody>
                  <a:tcPr marL="253098" marR="253098" marT="126549" marB="126549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3</a:t>
                      </a:r>
                    </a:p>
                  </a:txBody>
                  <a:tcPr marL="253098" marR="253098" marT="126549" marB="12654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5000" b="1" dirty="0"/>
                        <a:t>4</a:t>
                      </a:r>
                    </a:p>
                  </a:txBody>
                  <a:tcPr marL="253098" marR="253098" marT="126549" marB="12654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3622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0187B2-CB70-93B2-351A-574BCD51A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77095"/>
              </p:ext>
            </p:extLst>
          </p:nvPr>
        </p:nvGraphicFramePr>
        <p:xfrm>
          <a:off x="5620988" y="1729486"/>
          <a:ext cx="3887872" cy="410581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43936">
                  <a:extLst>
                    <a:ext uri="{9D8B030D-6E8A-4147-A177-3AD203B41FA5}">
                      <a16:colId xmlns:a16="http://schemas.microsoft.com/office/drawing/2014/main" val="2258284103"/>
                    </a:ext>
                  </a:extLst>
                </a:gridCol>
                <a:gridCol w="1943936">
                  <a:extLst>
                    <a:ext uri="{9D8B030D-6E8A-4147-A177-3AD203B41FA5}">
                      <a16:colId xmlns:a16="http://schemas.microsoft.com/office/drawing/2014/main" val="1053730067"/>
                    </a:ext>
                  </a:extLst>
                </a:gridCol>
              </a:tblGrid>
              <a:tr h="2052908">
                <a:tc>
                  <a:txBody>
                    <a:bodyPr/>
                    <a:lstStyle/>
                    <a:p>
                      <a:pPr algn="ctr"/>
                      <a:r>
                        <a:rPr lang="en-JP" sz="10000" b="1" dirty="0"/>
                        <a:t>6</a:t>
                      </a:r>
                    </a:p>
                  </a:txBody>
                  <a:tcPr marL="506196" marR="506196" marT="253098" marB="253098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0000" b="1" dirty="0"/>
                        <a:t>8</a:t>
                      </a:r>
                    </a:p>
                  </a:txBody>
                  <a:tcPr marL="506196" marR="506196" marT="253098" marB="253098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475206"/>
                  </a:ext>
                </a:extLst>
              </a:tr>
              <a:tr h="2052908">
                <a:tc>
                  <a:txBody>
                    <a:bodyPr/>
                    <a:lstStyle/>
                    <a:p>
                      <a:pPr algn="ctr"/>
                      <a:r>
                        <a:rPr lang="en-JP" sz="10000" b="1" dirty="0"/>
                        <a:t>3</a:t>
                      </a:r>
                    </a:p>
                  </a:txBody>
                  <a:tcPr marL="506196" marR="506196" marT="253098" marB="253098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10000" b="1" dirty="0"/>
                        <a:t>4</a:t>
                      </a:r>
                    </a:p>
                  </a:txBody>
                  <a:tcPr marL="506196" marR="506196" marT="253098" marB="25309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9568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7C218A8B-F33E-A46B-1598-6792B6E4DF70}"/>
              </a:ext>
            </a:extLst>
          </p:cNvPr>
          <p:cNvSpPr/>
          <p:nvPr/>
        </p:nvSpPr>
        <p:spPr>
          <a:xfrm>
            <a:off x="4670801" y="3370164"/>
            <a:ext cx="869430" cy="824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5933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837-EE31-2800-F515-CCBF7912374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FE6ADF-1849-E024-9C77-BB0CB255FF49}"/>
              </a:ext>
            </a:extLst>
          </p:cNvPr>
          <p:cNvSpPr txBox="1"/>
          <p:nvPr/>
        </p:nvSpPr>
        <p:spPr>
          <a:xfrm>
            <a:off x="579198" y="1571066"/>
            <a:ext cx="71139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Importance of Data Preprocessing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Cleaning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Transformation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Dimensionality Reduction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Q &amp; A Session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Jupyter</a:t>
            </a:r>
            <a:r>
              <a:rPr lang="en-US" sz="3200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1DE18-1F1D-AF45-C2F8-6159C05131CD}"/>
              </a:ext>
            </a:extLst>
          </p:cNvPr>
          <p:cNvSpPr txBox="1"/>
          <p:nvPr/>
        </p:nvSpPr>
        <p:spPr>
          <a:xfrm>
            <a:off x="579198" y="629587"/>
            <a:ext cx="3516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Table of Contents</a:t>
            </a:r>
          </a:p>
          <a:p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1793429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43DA83-E0A1-B62E-3972-22FEB52E4E23}"/>
              </a:ext>
            </a:extLst>
          </p:cNvPr>
          <p:cNvSpPr txBox="1"/>
          <p:nvPr/>
        </p:nvSpPr>
        <p:spPr>
          <a:xfrm>
            <a:off x="579199" y="422534"/>
            <a:ext cx="2967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Excessive Data</a:t>
            </a:r>
          </a:p>
          <a:p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7B270-D910-E88D-06C5-2BFD27F2DCD0}"/>
              </a:ext>
            </a:extLst>
          </p:cNvPr>
          <p:cNvSpPr txBox="1"/>
          <p:nvPr/>
        </p:nvSpPr>
        <p:spPr>
          <a:xfrm>
            <a:off x="579199" y="1022698"/>
            <a:ext cx="55154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Principal Component Analysis (PCA)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78AA0-6A8D-E653-B318-98C396D2A97F}"/>
              </a:ext>
            </a:extLst>
          </p:cNvPr>
          <p:cNvSpPr txBox="1"/>
          <p:nvPr/>
        </p:nvSpPr>
        <p:spPr>
          <a:xfrm>
            <a:off x="579199" y="1686749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 Dimension → Low Dimension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3918E-B4E8-FAC5-6E92-BD3ED5D0AE85}"/>
              </a:ext>
            </a:extLst>
          </p:cNvPr>
          <p:cNvSpPr txBox="1"/>
          <p:nvPr/>
        </p:nvSpPr>
        <p:spPr>
          <a:xfrm>
            <a:off x="579199" y="5835302"/>
            <a:ext cx="1103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from: https://</a:t>
            </a:r>
            <a:r>
              <a:rPr lang="en-US" dirty="0" err="1"/>
              <a:t>towardsdatascience.com</a:t>
            </a:r>
            <a:r>
              <a:rPr lang="en-US" dirty="0"/>
              <a:t>/principal-component-analysis-pca-explained-visually-with-zero-math-1cbf392b9e7d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6F704A0-56A1-A1B4-BB29-6556CBB0A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9" y="2510304"/>
            <a:ext cx="3753757" cy="302466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41A7313-2D51-1CE0-5821-6035D5F19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43" y="2510304"/>
            <a:ext cx="4719353" cy="332499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DE6BF12-DB1E-93E4-3452-3F87C49B5943}"/>
              </a:ext>
            </a:extLst>
          </p:cNvPr>
          <p:cNvSpPr/>
          <p:nvPr/>
        </p:nvSpPr>
        <p:spPr>
          <a:xfrm>
            <a:off x="3744520" y="3610405"/>
            <a:ext cx="869430" cy="82445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065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81F0B7-B6D2-A735-6454-C72A91F9D776}"/>
              </a:ext>
            </a:extLst>
          </p:cNvPr>
          <p:cNvSpPr txBox="1"/>
          <p:nvPr/>
        </p:nvSpPr>
        <p:spPr>
          <a:xfrm>
            <a:off x="579199" y="422534"/>
            <a:ext cx="2967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Excessive Data</a:t>
            </a:r>
          </a:p>
          <a:p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85879-CA16-41C4-3C5C-429F0AF940F5}"/>
              </a:ext>
            </a:extLst>
          </p:cNvPr>
          <p:cNvSpPr txBox="1"/>
          <p:nvPr/>
        </p:nvSpPr>
        <p:spPr>
          <a:xfrm>
            <a:off x="579199" y="1022698"/>
            <a:ext cx="551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Principal Component Analysis (PCA)</a:t>
            </a:r>
          </a:p>
          <a:p>
            <a:endParaRPr lang="en-US" sz="3600" b="1" dirty="0"/>
          </a:p>
          <a:p>
            <a:endParaRPr lang="en-US" sz="2800" b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0B1C5-30D5-A09A-AB9D-A73AF7DF4BEF}"/>
              </a:ext>
            </a:extLst>
          </p:cNvPr>
          <p:cNvSpPr txBox="1"/>
          <p:nvPr/>
        </p:nvSpPr>
        <p:spPr>
          <a:xfrm>
            <a:off x="579199" y="1686749"/>
            <a:ext cx="110336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Standardize the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Calculate the covariance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Calculate the Eigenvectors and Eigenvalues of the Covariance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 Dimensionality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2367370-2070-3A04-F825-E01E5554A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3167743"/>
            <a:ext cx="45212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A1DC85-40BE-BD81-D97A-564DF6ABFFBD}"/>
              </a:ext>
            </a:extLst>
          </p:cNvPr>
          <p:cNvSpPr txBox="1"/>
          <p:nvPr/>
        </p:nvSpPr>
        <p:spPr>
          <a:xfrm>
            <a:off x="971293" y="5835302"/>
            <a:ext cx="1103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from: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=_UVHneBUBW0</a:t>
            </a:r>
            <a:endParaRPr lang="en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7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837-EE31-2800-F515-CCBF7912374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2F26F-F72B-93BC-7ECF-03058E677531}"/>
              </a:ext>
            </a:extLst>
          </p:cNvPr>
          <p:cNvSpPr txBox="1"/>
          <p:nvPr/>
        </p:nvSpPr>
        <p:spPr>
          <a:xfrm>
            <a:off x="4873553" y="2274838"/>
            <a:ext cx="2444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7200" b="1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71875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837-EE31-2800-F515-CCBF7912374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2F26F-F72B-93BC-7ECF-03058E677531}"/>
              </a:ext>
            </a:extLst>
          </p:cNvPr>
          <p:cNvSpPr txBox="1"/>
          <p:nvPr/>
        </p:nvSpPr>
        <p:spPr>
          <a:xfrm>
            <a:off x="2471740" y="2274838"/>
            <a:ext cx="72485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7200" b="1" dirty="0">
                <a:solidFill>
                  <a:schemeClr val="bg1"/>
                </a:solidFill>
              </a:rPr>
              <a:t>Jupyter Notebook </a:t>
            </a:r>
          </a:p>
          <a:p>
            <a:pPr algn="ctr"/>
            <a:r>
              <a:rPr lang="en-JP" sz="7200" b="1" dirty="0">
                <a:solidFill>
                  <a:schemeClr val="bg1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22970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8917D31A-A14A-8915-A353-C39677B9E41C}"/>
              </a:ext>
            </a:extLst>
          </p:cNvPr>
          <p:cNvSpPr/>
          <p:nvPr/>
        </p:nvSpPr>
        <p:spPr>
          <a:xfrm>
            <a:off x="1876223" y="3319025"/>
            <a:ext cx="536448" cy="5486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80F2AF12-467D-DEFB-CD91-2AE08AF2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97" y="2836748"/>
            <a:ext cx="1513194" cy="1513194"/>
          </a:xfrm>
          <a:prstGeom prst="rect">
            <a:avLst/>
          </a:prstGeom>
        </p:spPr>
      </p:pic>
      <p:pic>
        <p:nvPicPr>
          <p:cNvPr id="8" name="Graphic 7" descr="Remote learning math with solid fill">
            <a:extLst>
              <a:ext uri="{FF2B5EF4-FFF2-40B4-BE49-F238E27FC236}">
                <a16:creationId xmlns:a16="http://schemas.microsoft.com/office/drawing/2014/main" id="{FDE978A6-F7DC-96F3-FB4F-2ECA18A30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8162" y="2660002"/>
            <a:ext cx="1612086" cy="1612086"/>
          </a:xfrm>
          <a:prstGeom prst="rect">
            <a:avLst/>
          </a:prstGeom>
        </p:spPr>
      </p:pic>
      <p:pic>
        <p:nvPicPr>
          <p:cNvPr id="10" name="Graphic 9" descr="Web design with solid fill">
            <a:extLst>
              <a:ext uri="{FF2B5EF4-FFF2-40B4-BE49-F238E27FC236}">
                <a16:creationId xmlns:a16="http://schemas.microsoft.com/office/drawing/2014/main" id="{4E1A1EEE-1665-433C-BA6E-F6CAFC059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4659" y="2737856"/>
            <a:ext cx="1612086" cy="1612086"/>
          </a:xfrm>
          <a:prstGeom prst="rect">
            <a:avLst/>
          </a:prstGeom>
        </p:spPr>
      </p:pic>
      <p:pic>
        <p:nvPicPr>
          <p:cNvPr id="14" name="Graphic 13" descr="World with solid fill">
            <a:extLst>
              <a:ext uri="{FF2B5EF4-FFF2-40B4-BE49-F238E27FC236}">
                <a16:creationId xmlns:a16="http://schemas.microsoft.com/office/drawing/2014/main" id="{8982CE69-8022-1743-9B45-D846CC359A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7332" y="2737856"/>
            <a:ext cx="1338525" cy="133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D7519F-28CB-5532-7F9E-9F35A10A4D54}"/>
              </a:ext>
            </a:extLst>
          </p:cNvPr>
          <p:cNvSpPr txBox="1"/>
          <p:nvPr/>
        </p:nvSpPr>
        <p:spPr>
          <a:xfrm>
            <a:off x="321188" y="548970"/>
            <a:ext cx="474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Machine Learning Steps</a:t>
            </a:r>
          </a:p>
          <a:p>
            <a:endParaRPr lang="en-US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74A96-DEA3-25C8-9DCE-27B1152A8662}"/>
              </a:ext>
            </a:extLst>
          </p:cNvPr>
          <p:cNvSpPr txBox="1"/>
          <p:nvPr/>
        </p:nvSpPr>
        <p:spPr>
          <a:xfrm>
            <a:off x="345813" y="4149940"/>
            <a:ext cx="1313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Collect data</a:t>
            </a:r>
          </a:p>
          <a:p>
            <a:endParaRPr lang="en-US" sz="3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A730B8-74DD-159F-3276-06C527CCC452}"/>
              </a:ext>
            </a:extLst>
          </p:cNvPr>
          <p:cNvSpPr txBox="1"/>
          <p:nvPr/>
        </p:nvSpPr>
        <p:spPr>
          <a:xfrm>
            <a:off x="2745014" y="4072615"/>
            <a:ext cx="1511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Data </a:t>
            </a:r>
          </a:p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Preprocessing</a:t>
            </a:r>
          </a:p>
          <a:p>
            <a:pPr algn="ctr"/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C23EB-388F-4091-8828-1EB16D244723}"/>
              </a:ext>
            </a:extLst>
          </p:cNvPr>
          <p:cNvSpPr txBox="1"/>
          <p:nvPr/>
        </p:nvSpPr>
        <p:spPr>
          <a:xfrm>
            <a:off x="5614938" y="4072615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Model </a:t>
            </a:r>
          </a:p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Building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1EB07-40AB-1987-72AC-32316FA7AC7B}"/>
              </a:ext>
            </a:extLst>
          </p:cNvPr>
          <p:cNvSpPr txBox="1"/>
          <p:nvPr/>
        </p:nvSpPr>
        <p:spPr>
          <a:xfrm>
            <a:off x="7734570" y="4071512"/>
            <a:ext cx="118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Evaluation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D8873A-26FE-5552-AE6B-206D542C478F}"/>
              </a:ext>
            </a:extLst>
          </p:cNvPr>
          <p:cNvSpPr txBox="1"/>
          <p:nvPr/>
        </p:nvSpPr>
        <p:spPr>
          <a:xfrm>
            <a:off x="9846087" y="4087422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Deployment</a:t>
            </a:r>
            <a:endParaRPr lang="en-US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536A26-AF64-174A-01F1-0D9180511B1E}"/>
              </a:ext>
            </a:extLst>
          </p:cNvPr>
          <p:cNvSpPr/>
          <p:nvPr/>
        </p:nvSpPr>
        <p:spPr>
          <a:xfrm>
            <a:off x="4622050" y="3315275"/>
            <a:ext cx="536448" cy="5486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AB4C5F4-FAD6-1504-782D-6BFE993C3A94}"/>
              </a:ext>
            </a:extLst>
          </p:cNvPr>
          <p:cNvSpPr/>
          <p:nvPr/>
        </p:nvSpPr>
        <p:spPr>
          <a:xfrm>
            <a:off x="7049912" y="3315275"/>
            <a:ext cx="536448" cy="5486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6C067A47-1C67-AD45-9F1B-9A08F57591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7054" y="2808762"/>
            <a:ext cx="1338525" cy="133852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1C52EED-1F0C-8F6A-10CB-683325C9925F}"/>
              </a:ext>
            </a:extLst>
          </p:cNvPr>
          <p:cNvSpPr/>
          <p:nvPr/>
        </p:nvSpPr>
        <p:spPr>
          <a:xfrm>
            <a:off x="9157609" y="3315275"/>
            <a:ext cx="536448" cy="5486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390E7-D6FA-6653-DB80-9601ABB0C535}"/>
              </a:ext>
            </a:extLst>
          </p:cNvPr>
          <p:cNvSpPr/>
          <p:nvPr/>
        </p:nvSpPr>
        <p:spPr>
          <a:xfrm>
            <a:off x="2509285" y="2636765"/>
            <a:ext cx="1948144" cy="23359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56237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2D7519F-28CB-5532-7F9E-9F35A10A4D54}"/>
              </a:ext>
            </a:extLst>
          </p:cNvPr>
          <p:cNvSpPr txBox="1"/>
          <p:nvPr/>
        </p:nvSpPr>
        <p:spPr>
          <a:xfrm>
            <a:off x="579199" y="422534"/>
            <a:ext cx="3608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Why pre-process?</a:t>
            </a:r>
          </a:p>
          <a:p>
            <a:endParaRPr lang="en-US" sz="3600" b="1" dirty="0"/>
          </a:p>
        </p:txBody>
      </p:sp>
      <p:pic>
        <p:nvPicPr>
          <p:cNvPr id="25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F8F50BB2-86EA-1F41-E308-AF03A97C4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94" y="1022698"/>
            <a:ext cx="5724907" cy="3672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13CD59-A668-94C0-8FA7-2FBAA13D9ACA}"/>
              </a:ext>
            </a:extLst>
          </p:cNvPr>
          <p:cNvSpPr txBox="1"/>
          <p:nvPr/>
        </p:nvSpPr>
        <p:spPr>
          <a:xfrm>
            <a:off x="5887894" y="4819669"/>
            <a:ext cx="572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Alam</a:t>
            </a:r>
            <a:r>
              <a:rPr lang="en-US" sz="1200" b="1" dirty="0"/>
              <a:t>, Saqib &amp; Yao, </a:t>
            </a:r>
            <a:r>
              <a:rPr lang="en-US" sz="1200" b="1" dirty="0" err="1"/>
              <a:t>Nianmin</a:t>
            </a:r>
            <a:r>
              <a:rPr lang="en-US" sz="1200" b="1" dirty="0"/>
              <a:t>. (2019). The impact of preprocessing steps on the accuracy of machine learning algorithms in sentiment analysis. Computational and Mathematical Organization Theory. 25. 10.1007/s10588-018-9266-8.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64FED-C928-5A07-5896-6606768ABFAE}"/>
              </a:ext>
            </a:extLst>
          </p:cNvPr>
          <p:cNvSpPr txBox="1"/>
          <p:nvPr/>
        </p:nvSpPr>
        <p:spPr>
          <a:xfrm>
            <a:off x="579199" y="1152282"/>
            <a:ext cx="501086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Accuracy</a:t>
            </a:r>
            <a:r>
              <a:rPr lang="en-US" sz="2400" dirty="0"/>
              <a:t>: To check whether the data entered is correct or not.</a:t>
            </a:r>
          </a:p>
          <a:p>
            <a:r>
              <a:rPr lang="en-US" sz="2400" b="1" dirty="0"/>
              <a:t>Completeness</a:t>
            </a:r>
            <a:r>
              <a:rPr lang="en-US" sz="2400" dirty="0"/>
              <a:t>: To check whether the data is available or not recorded.</a:t>
            </a:r>
          </a:p>
          <a:p>
            <a:r>
              <a:rPr lang="en-US" sz="2400" b="1" dirty="0"/>
              <a:t>Consistency</a:t>
            </a:r>
            <a:r>
              <a:rPr lang="en-US" sz="2400" dirty="0"/>
              <a:t>: To check whether the same data is kept in all the places that do or do not match.</a:t>
            </a:r>
          </a:p>
          <a:p>
            <a:r>
              <a:rPr lang="en-US" sz="2400" b="1" dirty="0"/>
              <a:t>Timeliness</a:t>
            </a:r>
            <a:r>
              <a:rPr lang="en-US" sz="2400" dirty="0"/>
              <a:t>: The data should be updated correctly.</a:t>
            </a:r>
          </a:p>
          <a:p>
            <a:r>
              <a:rPr lang="en-US" sz="2400" b="1" dirty="0"/>
              <a:t>Believability</a:t>
            </a:r>
            <a:r>
              <a:rPr lang="en-US" sz="2400" dirty="0"/>
              <a:t>: The data should be trustable.</a:t>
            </a:r>
          </a:p>
          <a:p>
            <a:r>
              <a:rPr lang="en-US" sz="2400" b="1" dirty="0"/>
              <a:t>Interpretability</a:t>
            </a:r>
            <a:r>
              <a:rPr lang="en-US" sz="2400" dirty="0"/>
              <a:t>: The understandability of the data.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947070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2D7519F-28CB-5532-7F9E-9F35A10A4D54}"/>
              </a:ext>
            </a:extLst>
          </p:cNvPr>
          <p:cNvSpPr txBox="1"/>
          <p:nvPr/>
        </p:nvSpPr>
        <p:spPr>
          <a:xfrm>
            <a:off x="222297" y="244170"/>
            <a:ext cx="88966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Machine Learning Steps Example in Networks</a:t>
            </a:r>
          </a:p>
          <a:p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A0947-3628-5383-03A5-E8F251FADD32}"/>
              </a:ext>
            </a:extLst>
          </p:cNvPr>
          <p:cNvSpPr txBox="1"/>
          <p:nvPr/>
        </p:nvSpPr>
        <p:spPr>
          <a:xfrm>
            <a:off x="222297" y="844334"/>
            <a:ext cx="569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75000"/>
                  </a:schemeClr>
                </a:solidFill>
              </a:rPr>
              <a:t>ITU Recommendation Y.3172</a:t>
            </a:r>
          </a:p>
          <a:p>
            <a:endParaRPr lang="en-US" sz="3600" b="1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ED5AC55-9F10-15E3-B5DC-9EA946D26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28"/>
          <a:stretch/>
        </p:blipFill>
        <p:spPr>
          <a:xfrm>
            <a:off x="143264" y="1665211"/>
            <a:ext cx="9195640" cy="4864861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9FF55B4-3DD6-AFB9-242F-33708AC21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8" t="77678" r="31930"/>
          <a:stretch/>
        </p:blipFill>
        <p:spPr>
          <a:xfrm>
            <a:off x="9118963" y="4266653"/>
            <a:ext cx="3011479" cy="18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4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3D4DFC-6E0F-0A39-A6FA-CA2217BBD888}"/>
              </a:ext>
            </a:extLst>
          </p:cNvPr>
          <p:cNvSpPr txBox="1"/>
          <p:nvPr/>
        </p:nvSpPr>
        <p:spPr>
          <a:xfrm>
            <a:off x="422711" y="193014"/>
            <a:ext cx="6531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Tasks in Data Preprocessing</a:t>
            </a:r>
          </a:p>
        </p:txBody>
      </p:sp>
      <p:sp>
        <p:nvSpPr>
          <p:cNvPr id="9" name="AutoShape 2" descr="Data Preprocessing in Data Mining -A Hands On Guide ...">
            <a:extLst>
              <a:ext uri="{FF2B5EF4-FFF2-40B4-BE49-F238E27FC236}">
                <a16:creationId xmlns:a16="http://schemas.microsoft.com/office/drawing/2014/main" id="{91429B75-7A3B-899B-3B9D-2782F8526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H"/>
          </a:p>
        </p:txBody>
      </p:sp>
      <p:sp>
        <p:nvSpPr>
          <p:cNvPr id="27" name="AutoShape 4" descr="training block diagram">
            <a:extLst>
              <a:ext uri="{FF2B5EF4-FFF2-40B4-BE49-F238E27FC236}">
                <a16:creationId xmlns:a16="http://schemas.microsoft.com/office/drawing/2014/main" id="{6BB6FDFD-36A8-9494-1B6B-4AA5EC5C9C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H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979A35-600D-B025-A3A0-598D4A4B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59" y="767489"/>
            <a:ext cx="9669633" cy="5932622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9B766F-FEC6-53F2-AAA1-E3CA18486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089" y="278165"/>
            <a:ext cx="3378200" cy="248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DDD70E-AEEE-2D58-7326-DAE05123B62D}"/>
              </a:ext>
            </a:extLst>
          </p:cNvPr>
          <p:cNvSpPr txBox="1"/>
          <p:nvPr/>
        </p:nvSpPr>
        <p:spPr>
          <a:xfrm>
            <a:off x="141559" y="6210503"/>
            <a:ext cx="11033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Solution and diagram from: </a:t>
            </a:r>
            <a:r>
              <a:rPr lang="en-US" sz="1400" b="1" dirty="0">
                <a:solidFill>
                  <a:schemeClr val="accent5"/>
                </a:solidFill>
              </a:rPr>
              <a:t>SSN_ITU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 err="1"/>
              <a:t>Github</a:t>
            </a:r>
            <a:r>
              <a:rPr lang="en-US" sz="1400" dirty="0"/>
              <a:t>: https://</a:t>
            </a:r>
            <a:r>
              <a:rPr lang="en-US" sz="1400" dirty="0" err="1"/>
              <a:t>github.com</a:t>
            </a:r>
            <a:r>
              <a:rPr lang="en-US" sz="1400" dirty="0"/>
              <a:t>/ITU-AI-ML-in-5G-Challenge/SSN_ITU-ML5G-PS-016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0936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837-EE31-2800-F515-CCBF7912374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2F26F-F72B-93BC-7ECF-03058E677531}"/>
              </a:ext>
            </a:extLst>
          </p:cNvPr>
          <p:cNvSpPr txBox="1"/>
          <p:nvPr/>
        </p:nvSpPr>
        <p:spPr>
          <a:xfrm>
            <a:off x="3357109" y="2828835"/>
            <a:ext cx="5477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7200" b="1" dirty="0">
                <a:solidFill>
                  <a:schemeClr val="bg1"/>
                </a:solidFill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66183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77ECB2-CF7F-C376-DAA8-DE75526D997E}"/>
              </a:ext>
            </a:extLst>
          </p:cNvPr>
          <p:cNvSpPr txBox="1"/>
          <p:nvPr/>
        </p:nvSpPr>
        <p:spPr>
          <a:xfrm>
            <a:off x="579199" y="422534"/>
            <a:ext cx="2249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Noisy Data</a:t>
            </a:r>
          </a:p>
          <a:p>
            <a:endParaRPr lang="en-US" sz="3600" b="1" dirty="0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FF2D3752-CDF4-D8CD-3BB1-DF45A10C1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38" y="422534"/>
            <a:ext cx="5845991" cy="5781867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E375410-3F23-C01D-290C-6FC2F0B75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90706"/>
              </p:ext>
            </p:extLst>
          </p:nvPr>
        </p:nvGraphicFramePr>
        <p:xfrm>
          <a:off x="579199" y="1215620"/>
          <a:ext cx="3962221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340">
                  <a:extLst>
                    <a:ext uri="{9D8B030D-6E8A-4147-A177-3AD203B41FA5}">
                      <a16:colId xmlns:a16="http://schemas.microsoft.com/office/drawing/2014/main" val="3059070840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204752055"/>
                    </a:ext>
                  </a:extLst>
                </a:gridCol>
                <a:gridCol w="909447">
                  <a:extLst>
                    <a:ext uri="{9D8B030D-6E8A-4147-A177-3AD203B41FA5}">
                      <a16:colId xmlns:a16="http://schemas.microsoft.com/office/drawing/2014/main" val="3456407198"/>
                    </a:ext>
                  </a:extLst>
                </a:gridCol>
                <a:gridCol w="1140280">
                  <a:extLst>
                    <a:ext uri="{9D8B030D-6E8A-4147-A177-3AD203B41FA5}">
                      <a16:colId xmlns:a16="http://schemas.microsoft.com/office/drawing/2014/main" val="58784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Participant </a:t>
                      </a:r>
                    </a:p>
                    <a:p>
                      <a:r>
                        <a:rPr lang="en-JP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Height </a:t>
                      </a:r>
                    </a:p>
                    <a:p>
                      <a:r>
                        <a:rPr lang="en-JP" dirty="0"/>
                        <a:t>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9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60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97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84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695142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7B9BB4-1D87-E20E-AECF-D4ED306BEC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7014723"/>
              </p:ext>
            </p:extLst>
          </p:nvPr>
        </p:nvGraphicFramePr>
        <p:xfrm>
          <a:off x="579199" y="3657218"/>
          <a:ext cx="4380992" cy="2434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9FB58612-954D-52F2-C688-66A7657C5D3E}"/>
              </a:ext>
            </a:extLst>
          </p:cNvPr>
          <p:cNvSpPr/>
          <p:nvPr/>
        </p:nvSpPr>
        <p:spPr>
          <a:xfrm>
            <a:off x="2738095" y="5081667"/>
            <a:ext cx="243328" cy="254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E68FA-F179-9D93-7A8A-59F269715FB6}"/>
              </a:ext>
            </a:extLst>
          </p:cNvPr>
          <p:cNvSpPr txBox="1"/>
          <p:nvPr/>
        </p:nvSpPr>
        <p:spPr>
          <a:xfrm>
            <a:off x="-595745" y="-16348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D18AF-E44F-DBA5-C87C-B0F7F4DDD271}"/>
              </a:ext>
            </a:extLst>
          </p:cNvPr>
          <p:cNvSpPr txBox="1"/>
          <p:nvPr/>
        </p:nvSpPr>
        <p:spPr>
          <a:xfrm>
            <a:off x="5901128" y="6304636"/>
            <a:ext cx="110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/>
              <a:t>Image from: https://</a:t>
            </a:r>
            <a:r>
              <a:rPr lang="en-US" sz="1400" dirty="0" err="1"/>
              <a:t>rafalab.github.io</a:t>
            </a:r>
            <a:r>
              <a:rPr lang="en-US" sz="1400" dirty="0"/>
              <a:t>/</a:t>
            </a:r>
            <a:r>
              <a:rPr lang="en-US" sz="1400" dirty="0" err="1"/>
              <a:t>dsbook</a:t>
            </a:r>
            <a:r>
              <a:rPr lang="en-US" sz="1400" dirty="0"/>
              <a:t>/</a:t>
            </a:r>
            <a:r>
              <a:rPr lang="en-US" sz="1400" dirty="0" err="1"/>
              <a:t>smoothing.html</a:t>
            </a:r>
            <a:endParaRPr 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66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77ECB2-CF7F-C376-DAA8-DE75526D997E}"/>
              </a:ext>
            </a:extLst>
          </p:cNvPr>
          <p:cNvSpPr txBox="1"/>
          <p:nvPr/>
        </p:nvSpPr>
        <p:spPr>
          <a:xfrm>
            <a:off x="579199" y="422534"/>
            <a:ext cx="4561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Noisy Data: Smoothing</a:t>
            </a:r>
          </a:p>
          <a:p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C794-9AA5-A342-E964-FB6CFBA5E9DC}"/>
              </a:ext>
            </a:extLst>
          </p:cNvPr>
          <p:cNvSpPr txBox="1"/>
          <p:nvPr/>
        </p:nvSpPr>
        <p:spPr>
          <a:xfrm>
            <a:off x="579199" y="1022698"/>
            <a:ext cx="22130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moving mean</a:t>
            </a:r>
          </a:p>
          <a:p>
            <a:endParaRPr lang="en-US" sz="36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F570C7-81D5-4178-058D-E99A75713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88257"/>
              </p:ext>
            </p:extLst>
          </p:nvPr>
        </p:nvGraphicFramePr>
        <p:xfrm>
          <a:off x="579199" y="1745975"/>
          <a:ext cx="6085761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591">
                  <a:extLst>
                    <a:ext uri="{9D8B030D-6E8A-4147-A177-3AD203B41FA5}">
                      <a16:colId xmlns:a16="http://schemas.microsoft.com/office/drawing/2014/main" val="2141966842"/>
                    </a:ext>
                  </a:extLst>
                </a:gridCol>
                <a:gridCol w="1263315">
                  <a:extLst>
                    <a:ext uri="{9D8B030D-6E8A-4147-A177-3AD203B41FA5}">
                      <a16:colId xmlns:a16="http://schemas.microsoft.com/office/drawing/2014/main" val="1940007041"/>
                    </a:ext>
                  </a:extLst>
                </a:gridCol>
                <a:gridCol w="1105447">
                  <a:extLst>
                    <a:ext uri="{9D8B030D-6E8A-4147-A177-3AD203B41FA5}">
                      <a16:colId xmlns:a16="http://schemas.microsoft.com/office/drawing/2014/main" val="376786128"/>
                    </a:ext>
                  </a:extLst>
                </a:gridCol>
                <a:gridCol w="2852408">
                  <a:extLst>
                    <a:ext uri="{9D8B030D-6E8A-4147-A177-3AD203B41FA5}">
                      <a16:colId xmlns:a16="http://schemas.microsoft.com/office/drawing/2014/main" val="2385161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Number of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Moving Mean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Calculation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5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98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98.3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{f</a:t>
                      </a:r>
                      <a:r>
                        <a:rPr lang="en-JP" dirty="0"/>
                        <a:t>(1998)+f(1999)+f(2000)}/3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1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{f</a:t>
                      </a:r>
                      <a:r>
                        <a:rPr lang="en-JP" dirty="0"/>
                        <a:t>(1999)+f(2000)+f(2001)}/3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13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{f</a:t>
                      </a:r>
                      <a:r>
                        <a:rPr lang="en-JP" dirty="0"/>
                        <a:t>(2000)+f(2001)+f(2002)}/3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107.7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{f</a:t>
                      </a:r>
                      <a:r>
                        <a:rPr lang="en-JP" dirty="0"/>
                        <a:t>(2001)+f(2002)+f(2003)}/3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93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93.7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{f</a:t>
                      </a:r>
                      <a:r>
                        <a:rPr lang="en-JP" dirty="0"/>
                        <a:t>(2002)+f(2003)+f(2004)}/3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885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9BC04B8-CBF7-2D88-D491-A2246187CC15}"/>
              </a:ext>
            </a:extLst>
          </p:cNvPr>
          <p:cNvSpPr txBox="1"/>
          <p:nvPr/>
        </p:nvSpPr>
        <p:spPr>
          <a:xfrm>
            <a:off x="290069" y="5335451"/>
            <a:ext cx="110336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Solution from: </a:t>
            </a:r>
            <a:r>
              <a:rPr lang="en-US" sz="2800" b="1" dirty="0">
                <a:solidFill>
                  <a:schemeClr val="accent5"/>
                </a:solidFill>
              </a:rPr>
              <a:t>SSN_ITU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Github</a:t>
            </a:r>
            <a:r>
              <a:rPr lang="en-US" sz="2800" dirty="0"/>
              <a:t>: https://</a:t>
            </a:r>
            <a:r>
              <a:rPr lang="en-US" sz="2800" dirty="0" err="1"/>
              <a:t>github.com</a:t>
            </a:r>
            <a:r>
              <a:rPr lang="en-US" sz="2800" dirty="0"/>
              <a:t>/ITU-AI-ML-in-5G-Challenge/SSN_ITU-ML5G-PS-016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Google Shape;247;p42">
            <a:extLst>
              <a:ext uri="{FF2B5EF4-FFF2-40B4-BE49-F238E27FC236}">
                <a16:creationId xmlns:a16="http://schemas.microsoft.com/office/drawing/2014/main" id="{4039C901-73CD-77FA-FB69-6F38A2E6E0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649" y="1375102"/>
            <a:ext cx="5198351" cy="397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02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860</Words>
  <Application>Microsoft Macintosh PowerPoint</Application>
  <PresentationFormat>Widescreen</PresentationFormat>
  <Paragraphs>246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Black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Basikolo, Thomas</dc:creator>
  <cp:lastModifiedBy>西尾　美哉</cp:lastModifiedBy>
  <cp:revision>28</cp:revision>
  <dcterms:created xsi:type="dcterms:W3CDTF">2022-07-11T11:58:58Z</dcterms:created>
  <dcterms:modified xsi:type="dcterms:W3CDTF">2022-09-16T08:29:38Z</dcterms:modified>
</cp:coreProperties>
</file>